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Lst>
  <p:sldIdLst>
    <p:sldId id="256" r:id="rId2"/>
    <p:sldId id="257" r:id="rId3"/>
    <p:sldId id="258" r:id="rId4"/>
    <p:sldId id="259" r:id="rId5"/>
    <p:sldId id="260" r:id="rId6"/>
    <p:sldId id="261" r:id="rId7"/>
    <p:sldId id="264" r:id="rId8"/>
    <p:sldId id="263" r:id="rId9"/>
    <p:sldId id="265" r:id="rId10"/>
    <p:sldId id="262" r:id="rId1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92">
          <p15:clr>
            <a:srgbClr val="A4A3A4"/>
          </p15:clr>
        </p15:guide>
        <p15:guide id="2" pos="192">
          <p15:clr>
            <a:srgbClr val="A4A3A4"/>
          </p15:clr>
        </p15:guide>
        <p15:guide id="3" orient="horz" pos="108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00"/>
    <a:srgbClr val="663300"/>
    <a:srgbClr val="FF7C80"/>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F94668-41E2-4532-AF54-09E6B5D66E4A}" v="32" dt="2025-05-17T13:59:28.8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75" d="100"/>
          <a:sy n="75" d="100"/>
        </p:scale>
        <p:origin x="324" y="12"/>
      </p:cViewPr>
      <p:guideLst>
        <p:guide orient="horz" pos="792"/>
        <p:guide pos="192"/>
        <p:guide orient="horz" pos="10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22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22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22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223" Type="http://schemas.openxmlformats.org/officeDocument/2006/relationships/theme" Target="theme/theme1.xml"/></Relationships>
</file>

<file path=ppt/media/image1.png>
</file>

<file path=ppt/media/image10.png>
</file>

<file path=ppt/media/image2.jp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87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2664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p:nvPicPr>
        <p:blipFill rotWithShape="1">
          <a:blip r:embed="rId6">
            <a:alphaModFix/>
          </a:blip>
          <a:srcRect/>
          <a:stretch/>
        </p:blipFill>
        <p:spPr>
          <a:xfrm>
            <a:off x="10072688" y="78002"/>
            <a:ext cx="1800225" cy="575514"/>
          </a:xfrm>
          <a:prstGeom prst="rect">
            <a:avLst/>
          </a:prstGeom>
          <a:noFill/>
          <a:ln>
            <a:noFill/>
          </a:ln>
        </p:spPr>
      </p:pic>
      <p:sp>
        <p:nvSpPr>
          <p:cNvPr id="15" name="Rectangle 14">
            <a:extLst>
              <a:ext uri="{FF2B5EF4-FFF2-40B4-BE49-F238E27FC236}">
                <a16:creationId xmlns:a16="http://schemas.microsoft.com/office/drawing/2014/main" id="{E153E6A6-60E4-FE14-1CBC-8CC211274D1C}"/>
              </a:ext>
            </a:extLst>
          </p:cNvPr>
          <p:cNvSpPr/>
          <p:nvPr/>
        </p:nvSpPr>
        <p:spPr>
          <a:xfrm>
            <a:off x="1" y="0"/>
            <a:ext cx="9829800" cy="717630"/>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2C7CE881-772B-9023-3054-4B219B75D755}"/>
              </a:ext>
            </a:extLst>
          </p:cNvPr>
          <p:cNvSpPr/>
          <p:nvPr/>
        </p:nvSpPr>
        <p:spPr>
          <a:xfrm>
            <a:off x="9888967" y="-419"/>
            <a:ext cx="112283" cy="732357"/>
          </a:xfrm>
          <a:prstGeom prst="rect">
            <a:avLst/>
          </a:prstGeom>
          <a:solidFill>
            <a:srgbClr val="7FB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 name="Picture 30" descr="A blue and white background&#10;&#10;Description automatically generated with medium confidence">
            <a:extLst>
              <a:ext uri="{FF2B5EF4-FFF2-40B4-BE49-F238E27FC236}">
                <a16:creationId xmlns:a16="http://schemas.microsoft.com/office/drawing/2014/main" id="{16A7B69A-9B14-87FE-841D-37F0A91D141D}"/>
              </a:ext>
            </a:extLst>
          </p:cNvPr>
          <p:cNvPicPr>
            <a:picLocks noChangeAspect="1"/>
          </p:cNvPicPr>
          <p:nvPr/>
        </p:nvPicPr>
        <p:blipFill rotWithShape="1">
          <a:blip r:embed="rId7">
            <a:alphaModFix amt="16000"/>
          </a:blip>
          <a:srcRect t="24724" r="1619" b="63695"/>
          <a:stretch/>
        </p:blipFill>
        <p:spPr>
          <a:xfrm>
            <a:off x="0" y="-1"/>
            <a:ext cx="9839325" cy="723901"/>
          </a:xfrm>
          <a:prstGeom prst="rect">
            <a:avLst/>
          </a:prstGeom>
        </p:spPr>
      </p:pic>
      <p:sp>
        <p:nvSpPr>
          <p:cNvPr id="2" name="Rectangle 1">
            <a:extLst>
              <a:ext uri="{FF2B5EF4-FFF2-40B4-BE49-F238E27FC236}">
                <a16:creationId xmlns:a16="http://schemas.microsoft.com/office/drawing/2014/main" id="{37B91A16-5D54-2FC0-B0FD-A78085FC1313}"/>
              </a:ext>
            </a:extLst>
          </p:cNvPr>
          <p:cNvSpPr/>
          <p:nvPr/>
        </p:nvSpPr>
        <p:spPr>
          <a:xfrm>
            <a:off x="11925300" y="-419"/>
            <a:ext cx="266700" cy="732357"/>
          </a:xfrm>
          <a:prstGeom prst="rect">
            <a:avLst/>
          </a:prstGeom>
          <a:solidFill>
            <a:srgbClr val="FED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 bg1="lt1" tx1="dk1" bg2="dk2" tx2="lt2" accent1="accent1" accent2="accent2" accent3="accent3" accent4="accent4" accent5="accent5" accent6="accent6" hlink="hlink" folHlink="folHlink"/>
  <p:sldLayoutIdLst>
    <p:sldLayoutId id="2147483687" r:id="rId1"/>
    <p:sldLayoutId id="2147483701" r:id="rId2"/>
    <p:sldLayoutId id="2147483714" r:id="rId3"/>
    <p:sldLayoutId id="2147483727" r:id="rId4"/>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freepik.co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erson sitting at a desk with a computer&#10;&#10;Description automatically generated">
            <a:extLst>
              <a:ext uri="{FF2B5EF4-FFF2-40B4-BE49-F238E27FC236}">
                <a16:creationId xmlns:a16="http://schemas.microsoft.com/office/drawing/2014/main" id="{07B8740D-C76F-46FC-AEFB-23FB0614DB0C}"/>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Rounded Corners 3">
            <a:extLst>
              <a:ext uri="{FF2B5EF4-FFF2-40B4-BE49-F238E27FC236}">
                <a16:creationId xmlns:a16="http://schemas.microsoft.com/office/drawing/2014/main" id="{C1857762-AD52-483C-B3E1-635C5BBC6F2F}"/>
              </a:ext>
            </a:extLst>
          </p:cNvPr>
          <p:cNvSpPr/>
          <p:nvPr/>
        </p:nvSpPr>
        <p:spPr>
          <a:xfrm>
            <a:off x="5873750" y="584200"/>
            <a:ext cx="4673600" cy="977900"/>
          </a:xfrm>
          <a:prstGeom prst="roundRect">
            <a:avLst/>
          </a:prstGeom>
          <a:solidFill>
            <a:srgbClr val="EBEEF9"/>
          </a:solidFill>
          <a:ln>
            <a:solidFill>
              <a:schemeClr val="bg1">
                <a:lumMod val="8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D5067E9C-C7B9-4476-9708-CBB3F66FD892}"/>
              </a:ext>
            </a:extLst>
          </p:cNvPr>
          <p:cNvSpPr txBox="1"/>
          <p:nvPr/>
        </p:nvSpPr>
        <p:spPr>
          <a:xfrm>
            <a:off x="4591533" y="3979217"/>
            <a:ext cx="6870861" cy="461665"/>
          </a:xfrm>
          <a:prstGeom prst="rect">
            <a:avLst/>
          </a:prstGeom>
          <a:noFill/>
        </p:spPr>
        <p:txBody>
          <a:bodyPr wrap="square" rtlCol="0">
            <a:spAutoFit/>
          </a:bodyPr>
          <a:lstStyle/>
          <a:p>
            <a:pPr algn="r"/>
            <a:r>
              <a:rPr lang="en-IN" sz="2400" b="1" i="1" dirty="0">
                <a:solidFill>
                  <a:srgbClr val="FFFFFF"/>
                </a:solidFill>
                <a:effectLst>
                  <a:outerShdw blurRad="38100" dist="38100" dir="2700000" algn="tl">
                    <a:srgbClr val="000000">
                      <a:alpha val="43137"/>
                    </a:srgbClr>
                  </a:outerShdw>
                </a:effectLst>
                <a:latin typeface="Segoe UI Bold" panose="020B0802040204020203" pitchFamily="34" charset="0"/>
              </a:rPr>
              <a:t>ENERGY CONSUMPTION TREND ANALYSIS </a:t>
            </a:r>
            <a:endParaRPr lang="en-US" sz="4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grpSp>
        <p:nvGrpSpPr>
          <p:cNvPr id="6" name="Group 5">
            <a:extLst>
              <a:ext uri="{FF2B5EF4-FFF2-40B4-BE49-F238E27FC236}">
                <a16:creationId xmlns:a16="http://schemas.microsoft.com/office/drawing/2014/main" id="{D7224A59-2417-428A-A991-E468431BB817}"/>
              </a:ext>
            </a:extLst>
          </p:cNvPr>
          <p:cNvGrpSpPr/>
          <p:nvPr/>
        </p:nvGrpSpPr>
        <p:grpSpPr>
          <a:xfrm>
            <a:off x="6890523" y="742091"/>
            <a:ext cx="2640053" cy="664378"/>
            <a:chOff x="2375536" y="1112060"/>
            <a:chExt cx="3292636" cy="828603"/>
          </a:xfrm>
        </p:grpSpPr>
        <p:pic>
          <p:nvPicPr>
            <p:cNvPr id="7" name="Picture 6" descr="A close up of a logo&#10;&#10;Description automatically generated">
              <a:extLst>
                <a:ext uri="{FF2B5EF4-FFF2-40B4-BE49-F238E27FC236}">
                  <a16:creationId xmlns:a16="http://schemas.microsoft.com/office/drawing/2014/main" id="{BD3530AF-9771-470E-A9BF-F28AA227533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2781" y="1270168"/>
              <a:ext cx="1575391" cy="512386"/>
            </a:xfrm>
            <a:prstGeom prst="rect">
              <a:avLst/>
            </a:prstGeom>
          </p:spPr>
        </p:pic>
        <p:pic>
          <p:nvPicPr>
            <p:cNvPr id="8" name="Picture 7" descr="A yellow and red shell logo&#10;&#10;Description automatically generated">
              <a:extLst>
                <a:ext uri="{FF2B5EF4-FFF2-40B4-BE49-F238E27FC236}">
                  <a16:creationId xmlns:a16="http://schemas.microsoft.com/office/drawing/2014/main" id="{75E6A819-9F3F-4787-A707-A7415C302BFA}"/>
                </a:ext>
              </a:extLst>
            </p:cNvPr>
            <p:cNvPicPr>
              <a:picLocks noChangeAspect="1"/>
            </p:cNvPicPr>
            <p:nvPr/>
          </p:nvPicPr>
          <p:blipFill>
            <a:blip r:embed="rId4"/>
            <a:stretch>
              <a:fillRect/>
            </a:stretch>
          </p:blipFill>
          <p:spPr>
            <a:xfrm>
              <a:off x="2375536" y="1112060"/>
              <a:ext cx="985475" cy="828603"/>
            </a:xfrm>
            <a:prstGeom prst="rect">
              <a:avLst/>
            </a:prstGeom>
          </p:spPr>
        </p:pic>
      </p:grpSp>
    </p:spTree>
    <p:extLst>
      <p:ext uri="{BB962C8B-B14F-4D97-AF65-F5344CB8AC3E}">
        <p14:creationId xmlns:p14="http://schemas.microsoft.com/office/powerpoint/2010/main" val="3671276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49087" y="988151"/>
            <a:ext cx="6102626" cy="400110"/>
          </a:xfrm>
          <a:prstGeom prst="rect">
            <a:avLst/>
          </a:prstGeom>
          <a:noFill/>
        </p:spPr>
        <p:txBody>
          <a:bodyPr wrap="square">
            <a:spAutoFit/>
          </a:bodyPr>
          <a:lstStyle/>
          <a:p>
            <a:r>
              <a:rPr lang="en-US" sz="2000" b="1" dirty="0">
                <a:solidFill>
                  <a:srgbClr val="213163"/>
                </a:solidFill>
              </a:rPr>
              <a:t>Conclusion:</a:t>
            </a:r>
            <a:r>
              <a:rPr lang="en-US" sz="1800" b="1" dirty="0">
                <a:solidFill>
                  <a:srgbClr val="213163"/>
                </a:solidFill>
              </a:rPr>
              <a:t>  </a:t>
            </a:r>
            <a:endParaRPr lang="en-IN" sz="1800" dirty="0">
              <a:solidFill>
                <a:srgbClr val="213163"/>
              </a:solidFill>
            </a:endParaRPr>
          </a:p>
        </p:txBody>
      </p:sp>
      <p:sp>
        <p:nvSpPr>
          <p:cNvPr id="20" name="TextBox 19">
            <a:extLst>
              <a:ext uri="{FF2B5EF4-FFF2-40B4-BE49-F238E27FC236}">
                <a16:creationId xmlns:a16="http://schemas.microsoft.com/office/drawing/2014/main" id="{B3D2088D-2C59-9A51-AD93-FCDA004F46F9}"/>
              </a:ext>
            </a:extLst>
          </p:cNvPr>
          <p:cNvSpPr txBox="1"/>
          <p:nvPr/>
        </p:nvSpPr>
        <p:spPr>
          <a:xfrm>
            <a:off x="1246717" y="1658900"/>
            <a:ext cx="9336617" cy="3540200"/>
          </a:xfrm>
          <a:prstGeom prst="rect">
            <a:avLst/>
          </a:prstGeom>
          <a:noFill/>
        </p:spPr>
        <p:txBody>
          <a:bodyPr wrap="square">
            <a:spAutoFit/>
          </a:bodyPr>
          <a:lstStyle/>
          <a:p>
            <a:pPr algn="just"/>
            <a:r>
              <a:rPr lang="en-US" b="1" dirty="0">
                <a:solidFill>
                  <a:srgbClr val="003300"/>
                </a:solidFill>
              </a:rPr>
              <a:t>With real-time, interactive insights into electricity, gas, water usage, and weather conditions, this Power BI dashboard equips facility managers and city stakeholders to act smarter and faster. Key features such as the leaderboard, goal tracking box, alert board, and graph visuals help users identify top-performing buildings, track progress toward consumption goals, and detect any anomalies in utility usage. The inclusion of environmental data also adds a valuable layer of context, highlighting how external factors impact consumption. This not only helps reduce utility waste and optimize costs but also strengthens sustainability efforts and supports smart city development. Designed for building operations, public sector infrastructure, and environmental planning, the solution bridges data and action—turning raw consumption metrics into meaningful, green decisions that benefit both organizations and society at large.</a:t>
            </a:r>
            <a:endParaRPr lang="en-IN" b="1" dirty="0">
              <a:solidFill>
                <a:srgbClr val="003300"/>
              </a:solidFill>
            </a:endParaRPr>
          </a:p>
        </p:txBody>
      </p:sp>
    </p:spTree>
    <p:extLst>
      <p:ext uri="{BB962C8B-B14F-4D97-AF65-F5344CB8AC3E}">
        <p14:creationId xmlns:p14="http://schemas.microsoft.com/office/powerpoint/2010/main" val="151988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94E319-C77C-49E2-964C-6E125D716194}"/>
              </a:ext>
            </a:extLst>
          </p:cNvPr>
          <p:cNvSpPr txBox="1"/>
          <p:nvPr/>
        </p:nvSpPr>
        <p:spPr>
          <a:xfrm>
            <a:off x="191911" y="972537"/>
            <a:ext cx="2652889" cy="400110"/>
          </a:xfrm>
          <a:prstGeom prst="rect">
            <a:avLst/>
          </a:prstGeom>
          <a:noFill/>
        </p:spPr>
        <p:txBody>
          <a:bodyPr wrap="square">
            <a:spAutoFit/>
          </a:bodyPr>
          <a:lstStyle/>
          <a:p>
            <a:r>
              <a:rPr lang="en-IN" sz="2000" b="1" dirty="0">
                <a:solidFill>
                  <a:srgbClr val="213163"/>
                </a:solidFill>
              </a:rPr>
              <a:t>Learning Objectives</a:t>
            </a:r>
            <a:endParaRPr lang="en-IN" sz="2000" dirty="0">
              <a:solidFill>
                <a:srgbClr val="213163"/>
              </a:solidFill>
            </a:endParaRPr>
          </a:p>
        </p:txBody>
      </p:sp>
      <p:sp>
        <p:nvSpPr>
          <p:cNvPr id="3" name="TextBox 2">
            <a:extLst>
              <a:ext uri="{FF2B5EF4-FFF2-40B4-BE49-F238E27FC236}">
                <a16:creationId xmlns:a16="http://schemas.microsoft.com/office/drawing/2014/main" id="{8E1F3497-5370-4874-9908-5AD45214E10B}"/>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4" name="TextBox 3">
            <a:extLst>
              <a:ext uri="{FF2B5EF4-FFF2-40B4-BE49-F238E27FC236}">
                <a16:creationId xmlns:a16="http://schemas.microsoft.com/office/drawing/2014/main" id="{ECE830DD-8813-42EB-B27B-B7D85423D0C7}"/>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dirty="0">
                <a:solidFill>
                  <a:srgbClr val="0000FF"/>
                </a:solidFill>
                <a:latin typeface="+mn-lt"/>
                <a:hlinkClick r:id="rId2">
                  <a:extLst>
                    <a:ext uri="{A12FA001-AC4F-418D-AE19-62706E023703}">
                      <ahyp:hlinkClr xmlns:ahyp="http://schemas.microsoft.com/office/drawing/2018/hyperlinkcolor" val="tx"/>
                    </a:ext>
                  </a:extLst>
                </a:hlinkClick>
              </a:rPr>
              <a:t>www.freepik.com/</a:t>
            </a:r>
            <a:endParaRPr lang="en-IN" sz="1200" dirty="0">
              <a:solidFill>
                <a:srgbClr val="0000FF"/>
              </a:solidFill>
              <a:latin typeface="+mn-lt"/>
            </a:endParaRPr>
          </a:p>
        </p:txBody>
      </p:sp>
      <p:cxnSp>
        <p:nvCxnSpPr>
          <p:cNvPr id="5" name="Straight Connector 4">
            <a:extLst>
              <a:ext uri="{FF2B5EF4-FFF2-40B4-BE49-F238E27FC236}">
                <a16:creationId xmlns:a16="http://schemas.microsoft.com/office/drawing/2014/main" id="{CA22F707-7F22-48A3-97EC-98EFB1023A55}"/>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ladder leading to a large yellow circle&#10;&#10;Description automatically generated">
            <a:extLst>
              <a:ext uri="{FF2B5EF4-FFF2-40B4-BE49-F238E27FC236}">
                <a16:creationId xmlns:a16="http://schemas.microsoft.com/office/drawing/2014/main" id="{E2920B14-B344-4926-9729-BC7EBD91FF9A}"/>
              </a:ext>
            </a:extLst>
          </p:cNvPr>
          <p:cNvPicPr>
            <a:picLocks noChangeAspect="1"/>
          </p:cNvPicPr>
          <p:nvPr/>
        </p:nvPicPr>
        <p:blipFill rotWithShape="1">
          <a:blip r:embed="rId3">
            <a:alphaModFix amt="85000"/>
          </a:blip>
          <a:srcRect l="13763" t="6135" r="13650"/>
          <a:stretch/>
        </p:blipFill>
        <p:spPr>
          <a:xfrm>
            <a:off x="7345680" y="1442720"/>
            <a:ext cx="4500880" cy="4632960"/>
          </a:xfrm>
          <a:prstGeom prst="rect">
            <a:avLst/>
          </a:prstGeom>
        </p:spPr>
      </p:pic>
      <p:sp>
        <p:nvSpPr>
          <p:cNvPr id="7" name="TextBox 6">
            <a:extLst>
              <a:ext uri="{FF2B5EF4-FFF2-40B4-BE49-F238E27FC236}">
                <a16:creationId xmlns:a16="http://schemas.microsoft.com/office/drawing/2014/main" id="{6C264928-EACB-4739-BDDA-6799C99356F3}"/>
              </a:ext>
            </a:extLst>
          </p:cNvPr>
          <p:cNvSpPr txBox="1"/>
          <p:nvPr/>
        </p:nvSpPr>
        <p:spPr>
          <a:xfrm>
            <a:off x="8839200" y="3168609"/>
            <a:ext cx="1503681" cy="630942"/>
          </a:xfrm>
          <a:prstGeom prst="rect">
            <a:avLst/>
          </a:prstGeom>
          <a:noFill/>
        </p:spPr>
        <p:txBody>
          <a:bodyPr wrap="square" rtlCol="0">
            <a:spAutoFit/>
          </a:bodyPr>
          <a:lstStyle/>
          <a:p>
            <a:pPr>
              <a:spcAft>
                <a:spcPts val="800"/>
              </a:spcAft>
            </a:pPr>
            <a:r>
              <a:rPr lang="en-IN" sz="3500" b="1" dirty="0">
                <a:solidFill>
                  <a:schemeClr val="tx1"/>
                </a:solidFill>
                <a:latin typeface="+mn-lt"/>
              </a:rPr>
              <a:t>GOAL</a:t>
            </a:r>
          </a:p>
        </p:txBody>
      </p:sp>
      <p:sp>
        <p:nvSpPr>
          <p:cNvPr id="8" name="TextBox 7">
            <a:extLst>
              <a:ext uri="{FF2B5EF4-FFF2-40B4-BE49-F238E27FC236}">
                <a16:creationId xmlns:a16="http://schemas.microsoft.com/office/drawing/2014/main" id="{21F710A1-0AE2-D0EE-77A4-92E67E5F151E}"/>
              </a:ext>
            </a:extLst>
          </p:cNvPr>
          <p:cNvSpPr txBox="1"/>
          <p:nvPr/>
        </p:nvSpPr>
        <p:spPr>
          <a:xfrm>
            <a:off x="569343" y="1699404"/>
            <a:ext cx="6625087" cy="2390911"/>
          </a:xfrm>
          <a:prstGeom prst="rect">
            <a:avLst/>
          </a:prstGeom>
          <a:noFill/>
        </p:spPr>
        <p:txBody>
          <a:bodyPr wrap="square" rtlCol="0">
            <a:spAutoFit/>
          </a:bodyPr>
          <a:lstStyle/>
          <a:p>
            <a:pPr marL="342900" indent="-342900">
              <a:buFont typeface="Arial" panose="020B0604020202020204" pitchFamily="34" charset="0"/>
              <a:buChar char="•"/>
            </a:pPr>
            <a:r>
              <a:rPr lang="en-IN" b="1" dirty="0">
                <a:solidFill>
                  <a:srgbClr val="660066"/>
                </a:solidFill>
              </a:rPr>
              <a:t>Real-Time Dashboarding</a:t>
            </a:r>
          </a:p>
          <a:p>
            <a:pPr marL="342900" indent="-342900">
              <a:buFont typeface="Arial" panose="020B0604020202020204" pitchFamily="34" charset="0"/>
              <a:buChar char="•"/>
            </a:pPr>
            <a:r>
              <a:rPr lang="en-IN" b="1" dirty="0">
                <a:solidFill>
                  <a:srgbClr val="660066"/>
                </a:solidFill>
              </a:rPr>
              <a:t>Utility Consumption Tracking</a:t>
            </a:r>
          </a:p>
          <a:p>
            <a:pPr marL="342900" indent="-342900">
              <a:buFont typeface="Arial" panose="020B0604020202020204" pitchFamily="34" charset="0"/>
              <a:buChar char="•"/>
            </a:pPr>
            <a:r>
              <a:rPr lang="en-IN" sz="2000" b="1" dirty="0">
                <a:solidFill>
                  <a:srgbClr val="660066"/>
                </a:solidFill>
              </a:rPr>
              <a:t>Master</a:t>
            </a:r>
            <a:r>
              <a:rPr lang="en-IN" b="1" dirty="0">
                <a:solidFill>
                  <a:srgbClr val="660066"/>
                </a:solidFill>
              </a:rPr>
              <a:t> DAX for Business Logic</a:t>
            </a:r>
          </a:p>
          <a:p>
            <a:pPr marL="342900" indent="-342900">
              <a:buFont typeface="Arial" panose="020B0604020202020204" pitchFamily="34" charset="0"/>
              <a:buChar char="•"/>
            </a:pPr>
            <a:r>
              <a:rPr lang="en-US" b="1" dirty="0">
                <a:solidFill>
                  <a:srgbClr val="660066"/>
                </a:solidFill>
              </a:rPr>
              <a:t>Improve User Interactivity and UX Design</a:t>
            </a:r>
            <a:endParaRPr lang="en-IN" b="1" dirty="0">
              <a:solidFill>
                <a:srgbClr val="660066"/>
              </a:solidFill>
            </a:endParaRPr>
          </a:p>
          <a:p>
            <a:pPr marL="342900" indent="-342900">
              <a:buFont typeface="Arial" panose="020B0604020202020204" pitchFamily="34" charset="0"/>
              <a:buChar char="•"/>
            </a:pPr>
            <a:r>
              <a:rPr lang="en-US" b="1" dirty="0">
                <a:solidFill>
                  <a:srgbClr val="660066"/>
                </a:solidFill>
              </a:rPr>
              <a:t>Implement Goal Tracking and Alert Systems</a:t>
            </a:r>
          </a:p>
          <a:p>
            <a:pPr marL="342900" indent="-342900">
              <a:buFont typeface="Arial" panose="020B0604020202020204" pitchFamily="34" charset="0"/>
              <a:buChar char="•"/>
            </a:pPr>
            <a:r>
              <a:rPr lang="en-IN" b="1" dirty="0">
                <a:solidFill>
                  <a:srgbClr val="660066"/>
                </a:solidFill>
              </a:rPr>
              <a:t>AI-Assisted Suggestions Panel</a:t>
            </a:r>
          </a:p>
          <a:p>
            <a:pPr marL="342900" indent="-342900">
              <a:buFont typeface="Arial" panose="020B0604020202020204" pitchFamily="34" charset="0"/>
              <a:buChar char="•"/>
            </a:pPr>
            <a:r>
              <a:rPr lang="en-US" b="1" dirty="0">
                <a:solidFill>
                  <a:srgbClr val="660066"/>
                </a:solidFill>
              </a:rPr>
              <a:t>Integrate Environmental Factors into Utility Analysis</a:t>
            </a:r>
          </a:p>
          <a:p>
            <a:pPr marL="342900" indent="-342900">
              <a:buFont typeface="Arial" panose="020B0604020202020204" pitchFamily="34" charset="0"/>
              <a:buChar char="•"/>
            </a:pPr>
            <a:r>
              <a:rPr lang="en-US" b="1" dirty="0">
                <a:solidFill>
                  <a:srgbClr val="660066"/>
                </a:solidFill>
              </a:rPr>
              <a:t>Understand the Societal and Environmental Impact</a:t>
            </a:r>
            <a:endParaRPr lang="en-IN" b="1" dirty="0">
              <a:solidFill>
                <a:srgbClr val="660066"/>
              </a:solidFill>
            </a:endParaRPr>
          </a:p>
        </p:txBody>
      </p:sp>
    </p:spTree>
    <p:extLst>
      <p:ext uri="{BB962C8B-B14F-4D97-AF65-F5344CB8AC3E}">
        <p14:creationId xmlns:p14="http://schemas.microsoft.com/office/powerpoint/2010/main" val="2932052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35834" y="1067664"/>
            <a:ext cx="6102626" cy="400110"/>
          </a:xfrm>
          <a:prstGeom prst="rect">
            <a:avLst/>
          </a:prstGeom>
          <a:noFill/>
        </p:spPr>
        <p:txBody>
          <a:bodyPr wrap="square">
            <a:spAutoFit/>
          </a:bodyPr>
          <a:lstStyle/>
          <a:p>
            <a:r>
              <a:rPr lang="en-US" sz="1800" b="1" dirty="0">
                <a:solidFill>
                  <a:srgbClr val="213163"/>
                </a:solidFill>
              </a:rPr>
              <a:t>T</a:t>
            </a:r>
            <a:r>
              <a:rPr lang="en-IN" sz="2000" b="1" dirty="0" err="1">
                <a:solidFill>
                  <a:srgbClr val="213163"/>
                </a:solidFill>
              </a:rPr>
              <a:t>ools</a:t>
            </a:r>
            <a:r>
              <a:rPr lang="en-IN" sz="2000" b="1" dirty="0">
                <a:solidFill>
                  <a:srgbClr val="213163"/>
                </a:solidFill>
              </a:rPr>
              <a:t> and Technology used </a:t>
            </a:r>
          </a:p>
        </p:txBody>
      </p:sp>
      <p:sp>
        <p:nvSpPr>
          <p:cNvPr id="2" name="TextBox 1">
            <a:extLst>
              <a:ext uri="{FF2B5EF4-FFF2-40B4-BE49-F238E27FC236}">
                <a16:creationId xmlns:a16="http://schemas.microsoft.com/office/drawing/2014/main" id="{FEEB690D-AA0D-1EC6-9F62-9818195CC69A}"/>
              </a:ext>
            </a:extLst>
          </p:cNvPr>
          <p:cNvSpPr txBox="1"/>
          <p:nvPr/>
        </p:nvSpPr>
        <p:spPr>
          <a:xfrm>
            <a:off x="364067" y="1690062"/>
            <a:ext cx="6934200" cy="3477875"/>
          </a:xfrm>
          <a:prstGeom prst="rect">
            <a:avLst/>
          </a:prstGeom>
          <a:noFill/>
        </p:spPr>
        <p:txBody>
          <a:bodyPr wrap="square" rtlCol="0">
            <a:spAutoFit/>
          </a:bodyPr>
          <a:lstStyle/>
          <a:p>
            <a:r>
              <a:rPr lang="en-US" sz="2000" b="1" dirty="0">
                <a:solidFill>
                  <a:srgbClr val="FF0000"/>
                </a:solidFill>
                <a:effectLst>
                  <a:outerShdw blurRad="38100" dist="38100" dir="2700000" algn="tl">
                    <a:srgbClr val="000000">
                      <a:alpha val="43137"/>
                    </a:srgbClr>
                  </a:outerShdw>
                </a:effectLst>
              </a:rPr>
              <a:t>TOOLS:</a:t>
            </a:r>
          </a:p>
          <a:p>
            <a:pPr marL="457200" indent="-457200">
              <a:buAutoNum type="arabicPeriod"/>
            </a:pPr>
            <a:r>
              <a:rPr lang="en-US" sz="2000" b="1" dirty="0">
                <a:solidFill>
                  <a:srgbClr val="002060"/>
                </a:solidFill>
              </a:rPr>
              <a:t>Power BI </a:t>
            </a:r>
            <a:r>
              <a:rPr lang="en-US" sz="1870" b="1" dirty="0">
                <a:solidFill>
                  <a:srgbClr val="002060"/>
                </a:solidFill>
              </a:rPr>
              <a:t>Desktop</a:t>
            </a:r>
            <a:r>
              <a:rPr lang="en-US" sz="2000" b="1" dirty="0">
                <a:solidFill>
                  <a:srgbClr val="002060"/>
                </a:solidFill>
              </a:rPr>
              <a:t> &amp; Power BI Service</a:t>
            </a:r>
          </a:p>
          <a:p>
            <a:pPr marL="457200" indent="-457200">
              <a:buAutoNum type="arabicPeriod"/>
            </a:pPr>
            <a:r>
              <a:rPr lang="en-IN" sz="2000" b="1" dirty="0">
                <a:solidFill>
                  <a:srgbClr val="002060"/>
                </a:solidFill>
              </a:rPr>
              <a:t>Microsoft Excel</a:t>
            </a:r>
            <a:r>
              <a:rPr lang="en-US" sz="2000" b="1" dirty="0">
                <a:solidFill>
                  <a:srgbClr val="002060"/>
                </a:solidFill>
              </a:rPr>
              <a:t> (</a:t>
            </a:r>
            <a:r>
              <a:rPr lang="en-IN" sz="2000" b="1" dirty="0">
                <a:solidFill>
                  <a:srgbClr val="002060"/>
                </a:solidFill>
              </a:rPr>
              <a:t>backend data source </a:t>
            </a:r>
            <a:r>
              <a:rPr lang="en-US" sz="2000" b="1" dirty="0">
                <a:solidFill>
                  <a:srgbClr val="002060"/>
                </a:solidFill>
              </a:rPr>
              <a:t>)</a:t>
            </a:r>
          </a:p>
          <a:p>
            <a:pPr marL="457200" indent="-457200">
              <a:buAutoNum type="arabicPeriod"/>
            </a:pPr>
            <a:r>
              <a:rPr lang="en-IN" sz="2000" b="1" dirty="0">
                <a:solidFill>
                  <a:srgbClr val="002060"/>
                </a:solidFill>
              </a:rPr>
              <a:t>OpenWeather AP</a:t>
            </a:r>
            <a:r>
              <a:rPr lang="en-US" sz="2000" b="1" dirty="0">
                <a:solidFill>
                  <a:srgbClr val="002060"/>
                </a:solidFill>
              </a:rPr>
              <a:t>I (</a:t>
            </a:r>
            <a:r>
              <a:rPr lang="en-IN" sz="2000" b="1" dirty="0">
                <a:solidFill>
                  <a:srgbClr val="002060"/>
                </a:solidFill>
              </a:rPr>
              <a:t>Real-time weather data </a:t>
            </a:r>
            <a:r>
              <a:rPr lang="en-US" sz="2000" b="1" dirty="0">
                <a:solidFill>
                  <a:srgbClr val="002060"/>
                </a:solidFill>
              </a:rPr>
              <a:t>)</a:t>
            </a:r>
          </a:p>
          <a:p>
            <a:pPr marL="457200" indent="-457200">
              <a:buAutoNum type="arabicPeriod"/>
            </a:pPr>
            <a:r>
              <a:rPr lang="en-IN" sz="2000" b="1" dirty="0">
                <a:solidFill>
                  <a:srgbClr val="002060"/>
                </a:solidFill>
              </a:rPr>
              <a:t>DAX (Data Analysis Expressions)</a:t>
            </a:r>
          </a:p>
          <a:p>
            <a:pPr marL="457200" indent="-457200">
              <a:buAutoNum type="arabicPeriod"/>
            </a:pPr>
            <a:endParaRPr lang="en-IN" sz="2000" dirty="0"/>
          </a:p>
          <a:p>
            <a:r>
              <a:rPr lang="en-IN" sz="2000" b="1" dirty="0">
                <a:solidFill>
                  <a:srgbClr val="FF0000"/>
                </a:solidFill>
                <a:effectLst>
                  <a:outerShdw blurRad="38100" dist="38100" dir="2700000" algn="tl">
                    <a:srgbClr val="000000">
                      <a:alpha val="43137"/>
                    </a:srgbClr>
                  </a:outerShdw>
                </a:effectLst>
              </a:rPr>
              <a:t>TECHNOLOGIES:</a:t>
            </a:r>
          </a:p>
          <a:p>
            <a:pPr marL="457200" indent="-457200">
              <a:buAutoNum type="arabicPeriod"/>
            </a:pPr>
            <a:r>
              <a:rPr lang="nn-NO" sz="2000" b="1" dirty="0">
                <a:solidFill>
                  <a:srgbClr val="002060"/>
                </a:solidFill>
              </a:rPr>
              <a:t>Data Modeling (Star Schema)</a:t>
            </a:r>
            <a:endParaRPr lang="en-IN" sz="2000" b="1" dirty="0">
              <a:solidFill>
                <a:srgbClr val="002060"/>
              </a:solidFill>
            </a:endParaRPr>
          </a:p>
          <a:p>
            <a:pPr marL="457200" indent="-457200">
              <a:buAutoNum type="arabicPeriod"/>
            </a:pPr>
            <a:r>
              <a:rPr lang="en-IN" sz="2000" b="1" dirty="0">
                <a:solidFill>
                  <a:srgbClr val="002060"/>
                </a:solidFill>
              </a:rPr>
              <a:t>Dynamic UX Features(</a:t>
            </a:r>
            <a:r>
              <a:rPr lang="en-US" sz="2000" b="1" dirty="0">
                <a:solidFill>
                  <a:srgbClr val="002060"/>
                </a:solidFill>
              </a:rPr>
              <a:t>manual slicer &amp; auto-rotate</a:t>
            </a:r>
            <a:r>
              <a:rPr lang="en-IN" sz="2000" b="1" dirty="0">
                <a:solidFill>
                  <a:srgbClr val="002060"/>
                </a:solidFill>
              </a:rPr>
              <a:t>)</a:t>
            </a:r>
          </a:p>
          <a:p>
            <a:pPr marL="457200" indent="-457200">
              <a:buAutoNum type="arabicPeriod"/>
            </a:pPr>
            <a:r>
              <a:rPr lang="en-IN" sz="2000" b="1" dirty="0">
                <a:solidFill>
                  <a:srgbClr val="002060"/>
                </a:solidFill>
              </a:rPr>
              <a:t>Goal Tracking &amp; KPI Logic</a:t>
            </a:r>
          </a:p>
          <a:p>
            <a:pPr marL="457200" indent="-457200">
              <a:buAutoNum type="arabicPeriod"/>
            </a:pPr>
            <a:r>
              <a:rPr lang="en-IN" sz="2000" b="1" dirty="0">
                <a:solidFill>
                  <a:srgbClr val="002060"/>
                </a:solidFill>
              </a:rPr>
              <a:t>Alerts &amp; Highlight Automation</a:t>
            </a:r>
          </a:p>
        </p:txBody>
      </p:sp>
    </p:spTree>
    <p:extLst>
      <p:ext uri="{BB962C8B-B14F-4D97-AF65-F5344CB8AC3E}">
        <p14:creationId xmlns:p14="http://schemas.microsoft.com/office/powerpoint/2010/main" val="564571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68356" y="1014656"/>
            <a:ext cx="6102626" cy="400110"/>
          </a:xfrm>
          <a:prstGeom prst="rect">
            <a:avLst/>
          </a:prstGeom>
          <a:noFill/>
        </p:spPr>
        <p:txBody>
          <a:bodyPr wrap="square">
            <a:spAutoFit/>
          </a:bodyPr>
          <a:lstStyle/>
          <a:p>
            <a:r>
              <a:rPr lang="en-US" sz="2000" b="1" dirty="0">
                <a:solidFill>
                  <a:srgbClr val="213163"/>
                </a:solidFill>
              </a:rPr>
              <a:t>Methodology</a:t>
            </a:r>
            <a:r>
              <a:rPr lang="en-US" sz="1800" b="1" dirty="0">
                <a:solidFill>
                  <a:srgbClr val="213163"/>
                </a:solidFill>
              </a:rPr>
              <a:t> </a:t>
            </a:r>
            <a:endParaRPr lang="en-IN" sz="1800" dirty="0">
              <a:solidFill>
                <a:srgbClr val="213163"/>
              </a:solidFill>
            </a:endParaRPr>
          </a:p>
        </p:txBody>
      </p:sp>
      <p:sp>
        <p:nvSpPr>
          <p:cNvPr id="2" name="TextBox 1">
            <a:extLst>
              <a:ext uri="{FF2B5EF4-FFF2-40B4-BE49-F238E27FC236}">
                <a16:creationId xmlns:a16="http://schemas.microsoft.com/office/drawing/2014/main" id="{52FD4B4E-FB93-332C-7BDA-1F4E7D796122}"/>
              </a:ext>
            </a:extLst>
          </p:cNvPr>
          <p:cNvSpPr txBox="1"/>
          <p:nvPr/>
        </p:nvSpPr>
        <p:spPr>
          <a:xfrm>
            <a:off x="457200" y="1769533"/>
            <a:ext cx="7552267" cy="2554545"/>
          </a:xfrm>
          <a:prstGeom prst="rect">
            <a:avLst/>
          </a:prstGeom>
          <a:noFill/>
        </p:spPr>
        <p:txBody>
          <a:bodyPr wrap="square" rtlCol="0">
            <a:spAutoFit/>
          </a:bodyPr>
          <a:lstStyle/>
          <a:p>
            <a:pPr marL="457200" indent="-457200">
              <a:buAutoNum type="arabicPeriod"/>
            </a:pPr>
            <a:r>
              <a:rPr lang="en-IN" sz="2000" b="1" dirty="0">
                <a:solidFill>
                  <a:schemeClr val="accent5">
                    <a:lumMod val="50000"/>
                  </a:schemeClr>
                </a:solidFill>
              </a:rPr>
              <a:t>Planning &amp; Requirement Gathering</a:t>
            </a:r>
          </a:p>
          <a:p>
            <a:pPr marL="457200" indent="-457200">
              <a:buAutoNum type="arabicPeriod"/>
            </a:pPr>
            <a:r>
              <a:rPr lang="en-IN" sz="2000" b="1" dirty="0">
                <a:solidFill>
                  <a:schemeClr val="accent5">
                    <a:lumMod val="50000"/>
                  </a:schemeClr>
                </a:solidFill>
              </a:rPr>
              <a:t>Data Sourcing &amp; Integration</a:t>
            </a:r>
          </a:p>
          <a:p>
            <a:pPr marL="457200" indent="-457200">
              <a:buAutoNum type="arabicPeriod"/>
            </a:pPr>
            <a:r>
              <a:rPr lang="en-IN" sz="2000" b="1" dirty="0">
                <a:solidFill>
                  <a:schemeClr val="accent5">
                    <a:lumMod val="50000"/>
                  </a:schemeClr>
                </a:solidFill>
              </a:rPr>
              <a:t>Data Modelling &amp; Transformation</a:t>
            </a:r>
          </a:p>
          <a:p>
            <a:pPr marL="457200" indent="-457200">
              <a:buAutoNum type="arabicPeriod"/>
            </a:pPr>
            <a:r>
              <a:rPr lang="en-IN" sz="1870" b="1" dirty="0">
                <a:solidFill>
                  <a:schemeClr val="accent5">
                    <a:lumMod val="50000"/>
                  </a:schemeClr>
                </a:solidFill>
              </a:rPr>
              <a:t>Logic</a:t>
            </a:r>
            <a:r>
              <a:rPr lang="en-IN" sz="2000" b="1" dirty="0">
                <a:solidFill>
                  <a:schemeClr val="accent5">
                    <a:lumMod val="50000"/>
                  </a:schemeClr>
                </a:solidFill>
              </a:rPr>
              <a:t> &amp; Metrics with DAX</a:t>
            </a:r>
          </a:p>
          <a:p>
            <a:pPr marL="457200" indent="-457200">
              <a:buAutoNum type="arabicPeriod"/>
            </a:pPr>
            <a:r>
              <a:rPr lang="en-IN" sz="2000" b="1" dirty="0">
                <a:solidFill>
                  <a:schemeClr val="accent5">
                    <a:lumMod val="50000"/>
                  </a:schemeClr>
                </a:solidFill>
              </a:rPr>
              <a:t>Integration with OpenWeather</a:t>
            </a:r>
          </a:p>
          <a:p>
            <a:pPr marL="457200" indent="-457200">
              <a:buAutoNum type="arabicPeriod"/>
            </a:pPr>
            <a:r>
              <a:rPr lang="en-IN" sz="2000" b="1" dirty="0">
                <a:solidFill>
                  <a:schemeClr val="accent5">
                    <a:lumMod val="50000"/>
                  </a:schemeClr>
                </a:solidFill>
              </a:rPr>
              <a:t>Visual Design &amp; Dashboard Build</a:t>
            </a:r>
          </a:p>
          <a:p>
            <a:pPr marL="457200" indent="-457200">
              <a:buAutoNum type="arabicPeriod"/>
            </a:pPr>
            <a:r>
              <a:rPr lang="en-IN" sz="2000" b="1" dirty="0">
                <a:solidFill>
                  <a:schemeClr val="accent5">
                    <a:lumMod val="50000"/>
                  </a:schemeClr>
                </a:solidFill>
              </a:rPr>
              <a:t>Visual Design &amp; UI/UX</a:t>
            </a:r>
          </a:p>
          <a:p>
            <a:pPr marL="457200" indent="-457200">
              <a:buAutoNum type="arabicPeriod"/>
            </a:pPr>
            <a:r>
              <a:rPr lang="en-IN" sz="2000" b="1" dirty="0">
                <a:solidFill>
                  <a:schemeClr val="accent5">
                    <a:lumMod val="50000"/>
                  </a:schemeClr>
                </a:solidFill>
              </a:rPr>
              <a:t>Testing &amp; Validation</a:t>
            </a:r>
          </a:p>
        </p:txBody>
      </p:sp>
    </p:spTree>
    <p:extLst>
      <p:ext uri="{BB962C8B-B14F-4D97-AF65-F5344CB8AC3E}">
        <p14:creationId xmlns:p14="http://schemas.microsoft.com/office/powerpoint/2010/main" val="2706790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Problem Statement:  </a:t>
            </a:r>
            <a:endParaRPr lang="en-IN" sz="2000" b="1" dirty="0">
              <a:solidFill>
                <a:srgbClr val="213163"/>
              </a:solidFill>
            </a:endParaRPr>
          </a:p>
        </p:txBody>
      </p:sp>
      <p:sp>
        <p:nvSpPr>
          <p:cNvPr id="2" name="TextBox 1">
            <a:extLst>
              <a:ext uri="{FF2B5EF4-FFF2-40B4-BE49-F238E27FC236}">
                <a16:creationId xmlns:a16="http://schemas.microsoft.com/office/drawing/2014/main" id="{03404196-0BE1-B004-E2AD-D489FAE8C6E3}"/>
              </a:ext>
            </a:extLst>
          </p:cNvPr>
          <p:cNvSpPr txBox="1"/>
          <p:nvPr/>
        </p:nvSpPr>
        <p:spPr>
          <a:xfrm>
            <a:off x="965202" y="1618532"/>
            <a:ext cx="6968065" cy="4114844"/>
          </a:xfrm>
          <a:prstGeom prst="rect">
            <a:avLst/>
          </a:prstGeom>
          <a:noFill/>
        </p:spPr>
        <p:txBody>
          <a:bodyPr wrap="square" rtlCol="0">
            <a:spAutoFit/>
          </a:bodyPr>
          <a:lstStyle/>
          <a:p>
            <a:pPr algn="just"/>
            <a:r>
              <a:rPr lang="en-US" b="1" dirty="0">
                <a:solidFill>
                  <a:srgbClr val="663300"/>
                </a:solidFill>
              </a:rPr>
              <a:t>Lack of centralized, data-driven visibility into multi-building energy and resource usage results in operational inefficiencies, cost overruns, and resource wastage. Currently, building managers and urban planners struggle with inefficient usage of electricity, water, and gas due to fragmented data and lack of actionable insights. Hence this Power BI dashboard project addresses these critical need for real-time, data-driven visibility into energy and utility consumption across multiple buildings, that enables data-based decision-making, anomaly detection, and performance benchmarking — ultimately reducing costs, increases operational costs, resource waste, and missed sustainability targets and promotes sustainability.</a:t>
            </a:r>
          </a:p>
          <a:p>
            <a:pPr algn="just"/>
            <a:endParaRPr lang="en-US" b="1" dirty="0">
              <a:solidFill>
                <a:srgbClr val="663300"/>
              </a:solidFill>
            </a:endParaRPr>
          </a:p>
        </p:txBody>
      </p:sp>
    </p:spTree>
    <p:extLst>
      <p:ext uri="{BB962C8B-B14F-4D97-AF65-F5344CB8AC3E}">
        <p14:creationId xmlns:p14="http://schemas.microsoft.com/office/powerpoint/2010/main" val="31965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Solution:  </a:t>
            </a:r>
            <a:endParaRPr lang="en-IN" sz="2000" b="1" dirty="0">
              <a:solidFill>
                <a:srgbClr val="213163"/>
              </a:solidFill>
            </a:endParaRPr>
          </a:p>
        </p:txBody>
      </p:sp>
      <p:sp>
        <p:nvSpPr>
          <p:cNvPr id="4" name="TextBox 3">
            <a:extLst>
              <a:ext uri="{FF2B5EF4-FFF2-40B4-BE49-F238E27FC236}">
                <a16:creationId xmlns:a16="http://schemas.microsoft.com/office/drawing/2014/main" id="{227EE61F-3EB9-EBA7-8E99-E9BEC3C9CBA5}"/>
              </a:ext>
            </a:extLst>
          </p:cNvPr>
          <p:cNvSpPr txBox="1"/>
          <p:nvPr/>
        </p:nvSpPr>
        <p:spPr>
          <a:xfrm>
            <a:off x="745066" y="1658900"/>
            <a:ext cx="6779682" cy="3540200"/>
          </a:xfrm>
          <a:prstGeom prst="rect">
            <a:avLst/>
          </a:prstGeom>
          <a:noFill/>
        </p:spPr>
        <p:txBody>
          <a:bodyPr wrap="square">
            <a:spAutoFit/>
          </a:bodyPr>
          <a:lstStyle/>
          <a:p>
            <a:pPr algn="just">
              <a:buNone/>
            </a:pPr>
            <a:r>
              <a:rPr lang="en-US" b="1" dirty="0">
                <a:solidFill>
                  <a:schemeClr val="accent1">
                    <a:lumMod val="50000"/>
                  </a:schemeClr>
                </a:solidFill>
              </a:rPr>
              <a:t>Using </a:t>
            </a:r>
            <a:r>
              <a:rPr lang="en-US" b="1" u="sng" dirty="0">
                <a:solidFill>
                  <a:schemeClr val="accent1">
                    <a:lumMod val="50000"/>
                  </a:schemeClr>
                </a:solidFill>
              </a:rPr>
              <a:t>Microsoft Power BI, </a:t>
            </a:r>
            <a:r>
              <a:rPr lang="en-US" b="1" dirty="0">
                <a:solidFill>
                  <a:schemeClr val="accent1">
                    <a:lumMod val="50000"/>
                  </a:schemeClr>
                </a:solidFill>
              </a:rPr>
              <a:t>we developed a comprehensive dashboard solution that integrates usage data, rate structures, weather influence, and building metadata. The dashboard enables interactive monitoring, performance comparisons, anomaly detection, and cost simulations. It empowers users to make strategic decisions by visualizing trends and creating DAX measures, identifying inefficiencies, and forecasting the impact of utility rate changes. By centralizing utility performance insights, this solution not only helps reduce costs but also supports environmental sustainability, efficient resource allocation, and smarter facility management at scale.</a:t>
            </a:r>
          </a:p>
        </p:txBody>
      </p:sp>
    </p:spTree>
    <p:extLst>
      <p:ext uri="{BB962C8B-B14F-4D97-AF65-F5344CB8AC3E}">
        <p14:creationId xmlns:p14="http://schemas.microsoft.com/office/powerpoint/2010/main" val="3002968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F1A7F4-1A02-7F73-72E4-C9A804483E09}"/>
              </a:ext>
            </a:extLst>
          </p:cNvPr>
          <p:cNvSpPr txBox="1"/>
          <p:nvPr/>
        </p:nvSpPr>
        <p:spPr>
          <a:xfrm>
            <a:off x="448734" y="973666"/>
            <a:ext cx="6544733" cy="379656"/>
          </a:xfrm>
          <a:prstGeom prst="rect">
            <a:avLst/>
          </a:prstGeom>
          <a:noFill/>
        </p:spPr>
        <p:txBody>
          <a:bodyPr wrap="square" rtlCol="0">
            <a:spAutoFit/>
          </a:bodyPr>
          <a:lstStyle/>
          <a:p>
            <a:r>
              <a:rPr lang="en-US" dirty="0"/>
              <a:t>Continue..</a:t>
            </a:r>
            <a:endParaRPr lang="en-IN" dirty="0"/>
          </a:p>
        </p:txBody>
      </p:sp>
      <p:sp>
        <p:nvSpPr>
          <p:cNvPr id="3" name="TextBox 2">
            <a:extLst>
              <a:ext uri="{FF2B5EF4-FFF2-40B4-BE49-F238E27FC236}">
                <a16:creationId xmlns:a16="http://schemas.microsoft.com/office/drawing/2014/main" id="{C64DDEFE-1CCC-6211-708C-3A187B68FA21}"/>
              </a:ext>
            </a:extLst>
          </p:cNvPr>
          <p:cNvSpPr txBox="1"/>
          <p:nvPr/>
        </p:nvSpPr>
        <p:spPr>
          <a:xfrm>
            <a:off x="1303866" y="1395655"/>
            <a:ext cx="9076267" cy="4801314"/>
          </a:xfrm>
          <a:prstGeom prst="rect">
            <a:avLst/>
          </a:prstGeom>
          <a:noFill/>
        </p:spPr>
        <p:txBody>
          <a:bodyPr wrap="square" rtlCol="0">
            <a:spAutoFit/>
          </a:bodyPr>
          <a:lstStyle/>
          <a:p>
            <a:pPr algn="just"/>
            <a:r>
              <a:rPr lang="en-US" sz="1800" b="1" dirty="0"/>
              <a:t>                   The Microsoft Power BI consists four Dashboards:</a:t>
            </a:r>
          </a:p>
          <a:p>
            <a:pPr algn="just"/>
            <a:r>
              <a:rPr lang="en-US" sz="1800" b="1" u="sng" dirty="0">
                <a:solidFill>
                  <a:srgbClr val="FF0000"/>
                </a:solidFill>
              </a:rPr>
              <a:t>Dashboard1: </a:t>
            </a:r>
            <a:r>
              <a:rPr lang="en-US" sz="1800" b="1" dirty="0"/>
              <a:t>This was developed in the aim of overview insights for know the actual Resources(Electricity, water, gas) usage vs expected usage with weak analysis for targeted, current and previous consumption by a consumer buildings integrated with rank top performance of a leaderboard.</a:t>
            </a:r>
          </a:p>
          <a:p>
            <a:pPr algn="just"/>
            <a:r>
              <a:rPr lang="en-US" sz="1800" b="1" u="sng" dirty="0">
                <a:solidFill>
                  <a:srgbClr val="FF0000"/>
                </a:solidFill>
              </a:rPr>
              <a:t>Dashboard2: </a:t>
            </a:r>
            <a:r>
              <a:rPr lang="en-US" sz="1800" b="1" dirty="0"/>
              <a:t>To know the individual throughput and deep insights, utility and functionalities this dashboard creates a comprehensible two graphs showcasing energy consumption and weather analysis of individual and city respectively.</a:t>
            </a:r>
          </a:p>
          <a:p>
            <a:pPr algn="just"/>
            <a:r>
              <a:rPr lang="en-US" sz="1800" b="1" u="sng" dirty="0">
                <a:solidFill>
                  <a:srgbClr val="FF0000"/>
                </a:solidFill>
              </a:rPr>
              <a:t>Dashboard3</a:t>
            </a:r>
            <a:r>
              <a:rPr lang="en-US" sz="1800" b="1" dirty="0"/>
              <a:t>: Further this dashboard breaks down a building’s energy use in five main systems: HVAC (climate control), Lighting (electrical lights), Equipment (machines and devices), Water Heating (heating water), and Renewable Sources (like solar energy) to explore how energy is used over time, by building, or by location—making it easier to understand usage patterns and find ways to save energy.</a:t>
            </a:r>
          </a:p>
          <a:p>
            <a:pPr algn="just"/>
            <a:r>
              <a:rPr lang="en-US" sz="1800" b="1" u="sng" dirty="0">
                <a:solidFill>
                  <a:srgbClr val="FF0000"/>
                </a:solidFill>
              </a:rPr>
              <a:t>Dashboard4</a:t>
            </a:r>
            <a:r>
              <a:rPr lang="en-US" sz="1800" b="1" dirty="0"/>
              <a:t>: Here I want to create hands-on helpdesk with Q&amp;A bar in integration of Pro-tips section for core encouraging awareness over environment sustainability.</a:t>
            </a:r>
            <a:endParaRPr lang="en-IN" sz="1800" b="1" dirty="0"/>
          </a:p>
        </p:txBody>
      </p:sp>
    </p:spTree>
    <p:extLst>
      <p:ext uri="{BB962C8B-B14F-4D97-AF65-F5344CB8AC3E}">
        <p14:creationId xmlns:p14="http://schemas.microsoft.com/office/powerpoint/2010/main" val="2901794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4" name="Picture 3">
            <a:extLst>
              <a:ext uri="{FF2B5EF4-FFF2-40B4-BE49-F238E27FC236}">
                <a16:creationId xmlns:a16="http://schemas.microsoft.com/office/drawing/2014/main" id="{E2EC36F6-9AC1-6DC7-9238-D9F8BCA794AF}"/>
              </a:ext>
            </a:extLst>
          </p:cNvPr>
          <p:cNvPicPr>
            <a:picLocks noChangeAspect="1"/>
          </p:cNvPicPr>
          <p:nvPr/>
        </p:nvPicPr>
        <p:blipFill>
          <a:blip r:embed="rId2"/>
          <a:srcRect l="3230"/>
          <a:stretch/>
        </p:blipFill>
        <p:spPr>
          <a:xfrm>
            <a:off x="255104" y="1758345"/>
            <a:ext cx="6309857" cy="4168322"/>
          </a:xfrm>
          <a:prstGeom prst="rect">
            <a:avLst/>
          </a:prstGeom>
        </p:spPr>
      </p:pic>
      <p:pic>
        <p:nvPicPr>
          <p:cNvPr id="6" name="Picture 5">
            <a:extLst>
              <a:ext uri="{FF2B5EF4-FFF2-40B4-BE49-F238E27FC236}">
                <a16:creationId xmlns:a16="http://schemas.microsoft.com/office/drawing/2014/main" id="{15847B20-37FA-7F70-19D1-8D076F41CA28}"/>
              </a:ext>
            </a:extLst>
          </p:cNvPr>
          <p:cNvPicPr>
            <a:picLocks noChangeAspect="1"/>
          </p:cNvPicPr>
          <p:nvPr/>
        </p:nvPicPr>
        <p:blipFill>
          <a:blip r:embed="rId3"/>
          <a:stretch>
            <a:fillRect/>
          </a:stretch>
        </p:blipFill>
        <p:spPr>
          <a:xfrm>
            <a:off x="6769382" y="1758345"/>
            <a:ext cx="5270218" cy="4168322"/>
          </a:xfrm>
          <a:prstGeom prst="rect">
            <a:avLst/>
          </a:prstGeom>
        </p:spPr>
      </p:pic>
    </p:spTree>
    <p:extLst>
      <p:ext uri="{BB962C8B-B14F-4D97-AF65-F5344CB8AC3E}">
        <p14:creationId xmlns:p14="http://schemas.microsoft.com/office/powerpoint/2010/main" val="1635949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8B62B2-1608-0102-76B0-4712AC6B1FC0}"/>
              </a:ext>
            </a:extLst>
          </p:cNvPr>
          <p:cNvPicPr>
            <a:picLocks noChangeAspect="1"/>
          </p:cNvPicPr>
          <p:nvPr/>
        </p:nvPicPr>
        <p:blipFill>
          <a:blip r:embed="rId2"/>
          <a:stretch>
            <a:fillRect/>
          </a:stretch>
        </p:blipFill>
        <p:spPr>
          <a:xfrm>
            <a:off x="324658" y="1379462"/>
            <a:ext cx="5712075" cy="4585909"/>
          </a:xfrm>
          <a:prstGeom prst="rect">
            <a:avLst/>
          </a:prstGeom>
        </p:spPr>
      </p:pic>
      <p:pic>
        <p:nvPicPr>
          <p:cNvPr id="5" name="Picture 4">
            <a:extLst>
              <a:ext uri="{FF2B5EF4-FFF2-40B4-BE49-F238E27FC236}">
                <a16:creationId xmlns:a16="http://schemas.microsoft.com/office/drawing/2014/main" id="{37F8E4B9-EAFE-027F-EC5D-3E54DEE9ED9B}"/>
              </a:ext>
            </a:extLst>
          </p:cNvPr>
          <p:cNvPicPr>
            <a:picLocks noChangeAspect="1"/>
          </p:cNvPicPr>
          <p:nvPr/>
        </p:nvPicPr>
        <p:blipFill>
          <a:blip r:embed="rId3"/>
          <a:stretch>
            <a:fillRect/>
          </a:stretch>
        </p:blipFill>
        <p:spPr>
          <a:xfrm>
            <a:off x="6290732" y="1362527"/>
            <a:ext cx="5712075" cy="4585909"/>
          </a:xfrm>
          <a:prstGeom prst="rect">
            <a:avLst/>
          </a:prstGeom>
        </p:spPr>
      </p:pic>
    </p:spTree>
    <p:extLst>
      <p:ext uri="{BB962C8B-B14F-4D97-AF65-F5344CB8AC3E}">
        <p14:creationId xmlns:p14="http://schemas.microsoft.com/office/powerpoint/2010/main" val="1785075320"/>
      </p:ext>
    </p:extLst>
  </p:cSld>
  <p:clrMapOvr>
    <a:masterClrMapping/>
  </p:clrMapOvr>
</p:sld>
</file>

<file path=ppt/theme/theme1.xml><?xml version="1.0" encoding="utf-8"?>
<a:theme xmlns:a="http://schemas.openxmlformats.org/drawingml/2006/main" name="Session 01 Design Thinking &amp; Critical Think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ession 01 Design Thinking &amp; Critical Thinking" id="{1DE73F69-F87A-4ED3-81C1-82D2BA622E0C}" vid="{37568650-F724-47C7-905E-9640F8017497}"/>
    </a:ext>
  </a:extLst>
</a:theme>
</file>

<file path=docProps/app.xml><?xml version="1.0" encoding="utf-8"?>
<Properties xmlns="http://schemas.openxmlformats.org/officeDocument/2006/extended-properties" xmlns:vt="http://schemas.openxmlformats.org/officeDocument/2006/docPropsVTypes">
  <Template>Session 01 Design Thinking &amp; Critical Thinking</Template>
  <TotalTime>154</TotalTime>
  <Words>711</Words>
  <Application>Microsoft Office PowerPoint</Application>
  <PresentationFormat>Widescreen</PresentationFormat>
  <Paragraphs>47</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Segoe UI Bold</vt:lpstr>
      <vt:lpstr>Session 01 Design Thinking &amp; Critical Thinking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Mahesh Kurhe</dc:creator>
  <cp:lastModifiedBy>miracle rock</cp:lastModifiedBy>
  <cp:revision>5</cp:revision>
  <dcterms:created xsi:type="dcterms:W3CDTF">2024-12-31T09:40:01Z</dcterms:created>
  <dcterms:modified xsi:type="dcterms:W3CDTF">2025-05-17T14:18:05Z</dcterms:modified>
</cp:coreProperties>
</file>

<file path=docProps/thumbnail.jpeg>
</file>